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13716000" cx="2438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8" roundtripDataSignature="AMtx7miSxPVHcmnYcXkzLNNm1ljjtJ7P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ED0DEA-27E3-4447-8A4E-4BDBD0B98AF8}">
  <a:tblStyle styleId="{EEED0DEA-27E3-4447-8A4E-4BDBD0B98A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9.xml"/><Relationship Id="rId68" Type="http://customschemas.google.com/relationships/presentationmetadata" Target="metadata"/><Relationship Id="rId23" Type="http://schemas.openxmlformats.org/officeDocument/2006/relationships/slide" Target="slides/slide18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80be800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1680be800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680be8002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1680be8002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80be8002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1680be8002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680be8002_1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1680be8002_1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680be8002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1680be8002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680be8002_1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1680be8002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680be8002_1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1680be8002_1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e57699c6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e57699c6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80be8002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80be8002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680be8002_1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1680be8002_1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8df3f149a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18df3f149a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8f108dcc7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8f108dcc7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8f108dcc7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8f108dcc7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8f108dcc7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8f108dcc7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8df3f149a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18df3f149a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8df3f149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18df3f149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8df3f149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18df3f149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8df3f149a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18df3f149a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e57699c6f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e57699c6f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8f108dcc7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18f108dcc7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e305c0a9b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e305c0a9b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e305c0a9b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e305c0a9b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e305c0a9b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e305c0a9b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f459ea93d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f459ea93d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f459ea93d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f459ea93d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f459ea93d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f459ea93d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f459ea93d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f459ea93d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4fa26e67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4fa26e67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4fa26e670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24fa26e670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298a62693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298a62693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4fa26e670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4fa26e670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fa26e67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4fa26e670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4fa26e670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4fa26e670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4fa26e67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4fa26e67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4fa26e670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4fa26e670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298a62693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298a62693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e57699c6f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e57699c6f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e57699c6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e57699c6f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e57699c6f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e57699c6f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e57699c6f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e57699c6f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298a6269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298a6269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e57699c6f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e57699c6f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e57699c6f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e57699c6f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e57699c6f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e57699c6f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298a62693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298a62693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298a62693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298a62693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 txBox="1"/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0000"/>
              <a:buFont typeface="Helvetica Neue"/>
              <a:buNone/>
              <a:defRPr b="1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10"/>
          <p:cNvSpPr txBox="1"/>
          <p:nvPr>
            <p:ph idx="1" type="body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2" type="sldNum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74320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1 Up" showMasterSp="0">
  <p:cSld name="Photo - 1 U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20"/>
          <p:cNvCxnSpPr/>
          <p:nvPr/>
        </p:nvCxnSpPr>
        <p:spPr>
          <a:xfrm>
            <a:off x="522128" y="11747500"/>
            <a:ext cx="23341173" cy="0"/>
          </a:xfrm>
          <a:prstGeom prst="straightConnector1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9" name="Google Shape;79;p20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</a:pPr>
            <a:r>
              <a:t/>
            </a:r>
            <a:endParaRPr b="1" i="0" sz="5000" u="none" cap="none" strike="noStrike">
              <a:solidFill>
                <a:srgbClr val="558AA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20"/>
          <p:cNvSpPr/>
          <p:nvPr>
            <p:ph idx="2" type="pic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800"/>
              <a:buFont typeface="Helvetica Neue"/>
              <a:buNone/>
              <a:defRPr b="1" sz="5800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737373"/>
              </a:buClr>
              <a:buSzPts val="1800"/>
              <a:buNone/>
              <a:defRPr/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737373"/>
              </a:buClr>
              <a:buSzPts val="3800"/>
              <a:buFont typeface="Helvetica Neue"/>
              <a:buNone/>
              <a:defRPr i="1" sz="3800"/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>
            <p:ph idx="2" type="pic"/>
          </p:nvPr>
        </p:nvSpPr>
        <p:spPr>
          <a:xfrm>
            <a:off x="0" y="-1041400"/>
            <a:ext cx="24422100" cy="16284222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 txBox="1"/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0000"/>
              <a:buFont typeface="Helvetica Neue"/>
              <a:buNone/>
              <a:defRPr b="1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  <a:defRPr>
                <a:solidFill>
                  <a:srgbClr val="558AAB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74320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/>
          <p:nvPr>
            <p:ph idx="2" type="pic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3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  <a:defRPr>
                <a:solidFill>
                  <a:srgbClr val="558AAB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35280" lvl="0" marL="45720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  <a:defRPr sz="4200"/>
            </a:lvl1pPr>
            <a:lvl2pPr indent="-335280" lvl="1" marL="91440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  <a:defRPr sz="4200"/>
            </a:lvl2pPr>
            <a:lvl3pPr indent="-335280" lvl="2" marL="137160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  <a:defRPr sz="4200"/>
            </a:lvl3pPr>
            <a:lvl4pPr indent="-335280" lvl="3" marL="182880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  <a:defRPr sz="4200"/>
            </a:lvl4pPr>
            <a:lvl5pPr indent="-335279" lvl="4" marL="228600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  <a:defRPr sz="4200"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>
            <p:ph idx="2" type="pic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4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9000"/>
              <a:buFont typeface="Helvetica Neue"/>
              <a:buNone/>
              <a:defRPr b="1" sz="9000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 showMasterSp="0">
  <p:cSld name="Photo - 3 U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15"/>
          <p:cNvCxnSpPr/>
          <p:nvPr/>
        </p:nvCxnSpPr>
        <p:spPr>
          <a:xfrm>
            <a:off x="522128" y="11747500"/>
            <a:ext cx="23341173" cy="0"/>
          </a:xfrm>
          <a:prstGeom prst="straightConnector1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" name="Google Shape;33;p15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</a:pPr>
            <a:r>
              <a:t/>
            </a:r>
            <a:endParaRPr b="1" i="0" sz="5000" u="none" cap="none" strike="noStrike">
              <a:solidFill>
                <a:srgbClr val="558AA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15"/>
          <p:cNvSpPr/>
          <p:nvPr>
            <p:ph idx="2" type="pic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5"/>
          <p:cNvSpPr/>
          <p:nvPr>
            <p:ph idx="3" type="pic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5"/>
          <p:cNvSpPr/>
          <p:nvPr>
            <p:ph idx="4" type="pic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5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800"/>
              <a:buFont typeface="Helvetica Neue"/>
              <a:buNone/>
              <a:defRPr b="1" sz="5800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  <a:defRPr b="1" sz="3200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showMasterSp="0">
  <p:cSld name="Photo - Horizont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16"/>
          <p:cNvCxnSpPr/>
          <p:nvPr/>
        </p:nvCxnSpPr>
        <p:spPr>
          <a:xfrm>
            <a:off x="522128" y="12534900"/>
            <a:ext cx="23337998" cy="0"/>
          </a:xfrm>
          <a:prstGeom prst="straightConnector1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" name="Google Shape;42;p16"/>
          <p:cNvCxnSpPr/>
          <p:nvPr/>
        </p:nvCxnSpPr>
        <p:spPr>
          <a:xfrm>
            <a:off x="9856866" y="12522200"/>
            <a:ext cx="1" cy="832802"/>
          </a:xfrm>
          <a:prstGeom prst="straightConnector1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" name="Google Shape;43;p16"/>
          <p:cNvCxnSpPr/>
          <p:nvPr/>
        </p:nvCxnSpPr>
        <p:spPr>
          <a:xfrm>
            <a:off x="522128" y="10109200"/>
            <a:ext cx="23337998" cy="0"/>
          </a:xfrm>
          <a:prstGeom prst="straightConnector1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" name="Google Shape;44;p16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</a:pPr>
            <a:r>
              <a:t/>
            </a:r>
            <a:endParaRPr b="1" i="0" sz="5000" u="none" cap="none" strike="noStrike">
              <a:solidFill>
                <a:srgbClr val="558AA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2" type="body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400"/>
              <a:buFont typeface="Helvetica Neue"/>
              <a:buNone/>
              <a:defRPr b="1" sz="24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3" type="body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400"/>
              <a:buFont typeface="Helvetica Neue"/>
              <a:buNone/>
              <a:defRPr b="1" sz="24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4" type="body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400"/>
              <a:buFont typeface="Helvetica Neue"/>
              <a:buNone/>
              <a:defRPr b="1" sz="24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5" type="body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50" name="Google Shape;50;p16"/>
          <p:cNvSpPr/>
          <p:nvPr>
            <p:ph idx="6" type="pic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6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0000"/>
              <a:buFont typeface="Helvetica Neue"/>
              <a:buNone/>
              <a:defRPr b="1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7" type="body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800"/>
              <a:buFont typeface="Helvetica Neue"/>
              <a:buNone/>
              <a:defRPr b="1" sz="5800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E"/>
              </a:buClr>
              <a:buSzPts val="6200"/>
              <a:buFont typeface="Helvetica Neue"/>
              <a:buNone/>
              <a:defRPr b="1" sz="6200" cap="none">
                <a:solidFill>
                  <a:srgbClr val="DDD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E"/>
              </a:buClr>
              <a:buSzPts val="6200"/>
              <a:buFont typeface="Helvetica Neue"/>
              <a:buNone/>
              <a:defRPr b="1" sz="6200" cap="none">
                <a:solidFill>
                  <a:srgbClr val="DDD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E"/>
              </a:buClr>
              <a:buSzPts val="6200"/>
              <a:buFont typeface="Helvetica Neue"/>
              <a:buNone/>
              <a:defRPr b="1" sz="6200" cap="none">
                <a:solidFill>
                  <a:srgbClr val="DDD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E"/>
              </a:buClr>
              <a:buSzPts val="6200"/>
              <a:buFont typeface="Helvetica Neue"/>
              <a:buNone/>
              <a:defRPr b="1" sz="6200" cap="none">
                <a:solidFill>
                  <a:srgbClr val="DDD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 4 Up" showMasterSp="0">
  <p:cSld name="Photo - Horizontal 4 U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7"/>
          <p:cNvCxnSpPr/>
          <p:nvPr/>
        </p:nvCxnSpPr>
        <p:spPr>
          <a:xfrm>
            <a:off x="522128" y="12534900"/>
            <a:ext cx="23337998" cy="0"/>
          </a:xfrm>
          <a:prstGeom prst="straightConnector1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" name="Google Shape;56;p17"/>
          <p:cNvCxnSpPr/>
          <p:nvPr/>
        </p:nvCxnSpPr>
        <p:spPr>
          <a:xfrm>
            <a:off x="9856866" y="12522200"/>
            <a:ext cx="1" cy="832802"/>
          </a:xfrm>
          <a:prstGeom prst="straightConnector1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" name="Google Shape;57;p17"/>
          <p:cNvCxnSpPr/>
          <p:nvPr/>
        </p:nvCxnSpPr>
        <p:spPr>
          <a:xfrm>
            <a:off x="522128" y="10109200"/>
            <a:ext cx="23337998" cy="0"/>
          </a:xfrm>
          <a:prstGeom prst="straightConnector1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" name="Google Shape;58;p17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</a:pPr>
            <a:r>
              <a:t/>
            </a:r>
            <a:endParaRPr b="1" i="0" sz="5000" u="none" cap="none" strike="noStrike">
              <a:solidFill>
                <a:srgbClr val="558AA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2" type="body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400"/>
              <a:buFont typeface="Helvetica Neue"/>
              <a:buNone/>
              <a:defRPr b="1" sz="24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3" type="body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400"/>
              <a:buFont typeface="Helvetica Neue"/>
              <a:buNone/>
              <a:defRPr b="1" sz="24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4" type="body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400"/>
              <a:buFont typeface="Helvetica Neue"/>
              <a:buNone/>
              <a:defRPr b="1" sz="24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5" type="body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  <a:defRPr b="1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4319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2pPr>
            <a:lvl3pPr indent="-274319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3pPr>
            <a:lvl4pPr indent="-274319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4pPr>
            <a:lvl5pPr indent="-274320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64" name="Google Shape;64;p17"/>
          <p:cNvSpPr/>
          <p:nvPr>
            <p:ph idx="6" type="pic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7"/>
          <p:cNvSpPr/>
          <p:nvPr>
            <p:ph idx="7" type="pic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/>
          <p:nvPr>
            <p:ph idx="8" type="pic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7"/>
          <p:cNvSpPr/>
          <p:nvPr>
            <p:ph idx="9" type="pic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0000"/>
              <a:buFont typeface="Helvetica Neue"/>
              <a:buNone/>
              <a:defRPr b="1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3" type="body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800"/>
              <a:buFont typeface="Helvetica Neue"/>
              <a:buNone/>
              <a:defRPr b="1" sz="5800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E"/>
              </a:buClr>
              <a:buSzPts val="6200"/>
              <a:buFont typeface="Helvetica Neue"/>
              <a:buNone/>
              <a:defRPr b="1" sz="6200" cap="none">
                <a:solidFill>
                  <a:srgbClr val="DDD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E"/>
              </a:buClr>
              <a:buSzPts val="6200"/>
              <a:buFont typeface="Helvetica Neue"/>
              <a:buNone/>
              <a:defRPr b="1" sz="6200" cap="none">
                <a:solidFill>
                  <a:srgbClr val="DDD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E"/>
              </a:buClr>
              <a:buSzPts val="6200"/>
              <a:buFont typeface="Helvetica Neue"/>
              <a:buNone/>
              <a:defRPr b="1" sz="6200" cap="none">
                <a:solidFill>
                  <a:srgbClr val="DDD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E"/>
              </a:buClr>
              <a:buSzPts val="6200"/>
              <a:buFont typeface="Helvetica Neue"/>
              <a:buNone/>
              <a:defRPr b="1" sz="6200" cap="none">
                <a:solidFill>
                  <a:srgbClr val="DDD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4320" lvl="5" marL="2743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6pPr>
            <a:lvl7pPr indent="-274320" lvl="6" marL="3200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7pPr>
            <a:lvl8pPr indent="-274320" lvl="7" marL="3657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8pPr>
            <a:lvl9pPr indent="-274320" lvl="8" marL="4114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72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  <a:defRPr>
                <a:solidFill>
                  <a:srgbClr val="558AAB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noFill/>
          <a:ln cap="flat" cmpd="sng" w="25400">
            <a:solidFill>
              <a:srgbClr val="8382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</a:pPr>
            <a:r>
              <a:t/>
            </a:r>
            <a:endParaRPr b="1" i="0" sz="5000" u="none" cap="none" strike="noStrike">
              <a:solidFill>
                <a:srgbClr val="558AA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  <a:defRPr b="0" i="0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  <a:defRPr b="0" i="0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  <a:defRPr b="0" i="0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  <a:defRPr b="0" i="0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  <a:defRPr b="0" i="0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  <a:defRPr b="0" i="0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  <a:defRPr b="0" i="0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  <a:defRPr b="0" i="0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  <a:defRPr b="0" i="0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0000"/>
              <a:buFont typeface="Helvetica Neue Light"/>
              <a:buNone/>
              <a:defRPr b="0" i="0" sz="10000" u="none" cap="none" strike="noStrike">
                <a:solidFill>
                  <a:srgbClr val="5C88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0000"/>
              <a:buFont typeface="Helvetica Neue Light"/>
              <a:buNone/>
              <a:defRPr b="0" i="0" sz="10000" u="none" cap="none" strike="noStrike">
                <a:solidFill>
                  <a:srgbClr val="5C88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0000"/>
              <a:buFont typeface="Helvetica Neue Light"/>
              <a:buNone/>
              <a:defRPr b="0" i="0" sz="10000" u="none" cap="none" strike="noStrike">
                <a:solidFill>
                  <a:srgbClr val="5C88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0000"/>
              <a:buFont typeface="Helvetica Neue Light"/>
              <a:buNone/>
              <a:defRPr b="0" i="0" sz="10000" u="none" cap="none" strike="noStrike">
                <a:solidFill>
                  <a:srgbClr val="5C88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0000"/>
              <a:buFont typeface="Helvetica Neue Light"/>
              <a:buNone/>
              <a:defRPr b="0" i="0" sz="10000" u="none" cap="none" strike="noStrike">
                <a:solidFill>
                  <a:srgbClr val="5C88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0000"/>
              <a:buFont typeface="Helvetica Neue Light"/>
              <a:buNone/>
              <a:defRPr b="0" i="0" sz="10000" u="none" cap="none" strike="noStrike">
                <a:solidFill>
                  <a:srgbClr val="5C88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0000"/>
              <a:buFont typeface="Helvetica Neue Light"/>
              <a:buNone/>
              <a:defRPr b="0" i="0" sz="10000" u="none" cap="none" strike="noStrike">
                <a:solidFill>
                  <a:srgbClr val="5C88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0000"/>
              <a:buFont typeface="Helvetica Neue Light"/>
              <a:buNone/>
              <a:defRPr b="0" i="0" sz="10000" u="none" cap="none" strike="noStrike">
                <a:solidFill>
                  <a:srgbClr val="5C88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0000"/>
              <a:buFont typeface="Helvetica Neue Light"/>
              <a:buNone/>
              <a:defRPr b="0" i="0" sz="10000" u="none" cap="none" strike="noStrike">
                <a:solidFill>
                  <a:srgbClr val="5C88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2" type="sldNum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8A5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neat-motion-586.notion.site/GS3073B-IntroToAI-a1a08a8c940f4d46ad89fc28b30fa33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youtu.be/S0HZJIqVThI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youtu.be/S0HZJIqVThI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>
            <p:ph idx="4294967295" type="ctr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0000"/>
              <a:buFont typeface="Helvetica Neue"/>
              <a:buNone/>
            </a:pPr>
            <a:r>
              <a:rPr b="1" i="0" lang="en-US" sz="10000" u="none" cap="none" strike="noStrik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人工智慧導論</a:t>
            </a:r>
            <a:endParaRPr/>
          </a:p>
        </p:txBody>
      </p:sp>
      <p:sp>
        <p:nvSpPr>
          <p:cNvPr id="98" name="Google Shape;98;p1"/>
          <p:cNvSpPr txBox="1"/>
          <p:nvPr>
            <p:ph idx="4294967295" type="subTitle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大氣二 林群賀 109601003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626"/>
              <a:buFont typeface="Helvetica Neue"/>
              <a:buNone/>
            </a:pPr>
            <a:r>
              <a:t/>
            </a:r>
            <a:endParaRPr sz="5626"/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3200"/>
              <a:buFont typeface="Helvetica Neue"/>
              <a:buNone/>
            </a:pPr>
            <a:r>
              <a:t/>
            </a:r>
            <a:endParaRPr b="1" sz="3200" cap="none">
              <a:solidFill>
                <a:srgbClr val="558AA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G_1093.PNG" id="154" name="Google Shape;1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736" y="0"/>
            <a:ext cx="6337528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1094.PNG" id="155" name="Google Shape;1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3236" y="0"/>
            <a:ext cx="6337528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1095.PNG" id="156" name="Google Shape;15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06736" y="0"/>
            <a:ext cx="6337528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oden walkway with cabinets on either side and a staircase in the background" id="161" name="Google Shape;161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0" y="3873500"/>
            <a:ext cx="9093200" cy="82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>
                <a:solidFill>
                  <a:srgbClr val="558AAB"/>
                </a:solidFill>
              </a:rPr>
              <a:t>有特殊節日會述說故書</a:t>
            </a:r>
            <a:endParaRPr/>
          </a:p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</a:pPr>
            <a:r>
              <a:rPr lang="en-US" sz="4200"/>
              <a:t>右圖為過去聖誕節時，只要輸入相關關鍵字，便會開始述說一段故事，私心覺得排版精美</a:t>
            </a:r>
            <a:endParaRPr/>
          </a:p>
        </p:txBody>
      </p:sp>
      <p:sp>
        <p:nvSpPr>
          <p:cNvPr id="164" name="Google Shape;164;p7"/>
          <p:cNvSpPr txBox="1"/>
          <p:nvPr/>
        </p:nvSpPr>
        <p:spPr>
          <a:xfrm>
            <a:off x="914755" y="12574810"/>
            <a:ext cx="22782988" cy="774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3800"/>
              <a:buFont typeface="Helvetica Neue"/>
              <a:buNone/>
            </a:pPr>
            <a:r>
              <a:rPr b="0" i="1" lang="en-US" sz="3800" u="sng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https://medium.com/@ting_no8/飯店業如何讓聊天機器人代表業務並打造更豐富的行銷活動-db614f7c6f37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>
                <a:solidFill>
                  <a:srgbClr val="558AAB"/>
                </a:solidFill>
              </a:rPr>
              <a:t>分析可能的營利機制</a:t>
            </a:r>
            <a:endParaRPr/>
          </a:p>
        </p:txBody>
      </p:sp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8420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</a:pPr>
            <a:r>
              <a:rPr b="0" i="0" lang="en-US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這機器人畢竟是以酒店的顧客為取向，將原本可能上網訂房或是電話預訂的功能結合到每日都會使用到的LINE，並且伴隨著互動，更不失原本酒店原先塑造的質感，讓有需求的顧客會在下次訂房搶先聯想拿起手邊通訊軟體，另外再搭著不同節日營造的氛圍，以吸引更多可能原先訂房意願沒那麼高的人前來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80be8002_0_0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0000"/>
              <a:buFont typeface="Helvetica Neue"/>
              <a:buNone/>
            </a:pPr>
            <a:r>
              <a:rPr lang="en-US"/>
              <a:t>SECOND</a:t>
            </a:r>
            <a:r>
              <a:rPr b="1" lang="en-US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</a:t>
            </a:r>
            <a:r>
              <a:rPr lang="en-US"/>
              <a:t>		（2022-0301）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680be8002_0_13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9000"/>
              <a:buFont typeface="Helvetica Neue"/>
              <a:buNone/>
            </a:pPr>
            <a:r>
              <a:rPr lang="en-US"/>
              <a:t>LINE BOT DESIGNER</a:t>
            </a:r>
            <a:endParaRPr/>
          </a:p>
        </p:txBody>
      </p:sp>
      <p:sp>
        <p:nvSpPr>
          <p:cNvPr id="181" name="Google Shape;181;g11680be8002_0_13"/>
          <p:cNvSpPr txBox="1"/>
          <p:nvPr>
            <p:ph idx="1" type="body"/>
          </p:nvPr>
        </p:nvSpPr>
        <p:spPr>
          <a:xfrm>
            <a:off x="1968500" y="7302500"/>
            <a:ext cx="95250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</a:pPr>
            <a:r>
              <a:rPr lang="en-US"/>
              <a:t>樣板</a:t>
            </a:r>
            <a:endParaRPr/>
          </a:p>
        </p:txBody>
      </p:sp>
      <p:pic>
        <p:nvPicPr>
          <p:cNvPr id="182" name="Google Shape;182;g11680be800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6030" y="4115713"/>
            <a:ext cx="11110200" cy="548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680be8002_0_20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/>
              <a:t>目標</a:t>
            </a:r>
            <a:endParaRPr/>
          </a:p>
        </p:txBody>
      </p:sp>
      <p:sp>
        <p:nvSpPr>
          <p:cNvPr id="188" name="Google Shape;188;g11680be8002_0_20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8420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</a:pPr>
            <a:r>
              <a:rPr lang="en-US"/>
              <a:t>做一個機器人可以查看需要的乳清蛋白，機器的名稱為：</a:t>
            </a:r>
            <a:r>
              <a:rPr b="1" lang="en-US"/>
              <a:t>WaShiLinBaBa</a:t>
            </a:r>
            <a:r>
              <a:rPr lang="en-US"/>
              <a:t>，可以讓加入好友的顧客挑選自己需要的乳清，而乳清圖片取自於館長的品牌——惡名昭彰。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680be8002_1_15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/>
              <a:t>流程</a:t>
            </a:r>
            <a:endParaRPr/>
          </a:p>
        </p:txBody>
      </p:sp>
      <p:sp>
        <p:nvSpPr>
          <p:cNvPr id="194" name="Google Shape;194;g11680be8002_1_15"/>
          <p:cNvSpPr txBox="1"/>
          <p:nvPr>
            <p:ph idx="1" type="body"/>
          </p:nvPr>
        </p:nvSpPr>
        <p:spPr>
          <a:xfrm>
            <a:off x="1943100" y="3937000"/>
            <a:ext cx="10032900" cy="80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</a:pPr>
            <a:r>
              <a:rPr lang="en-US"/>
              <a:t>先和客人有互動表明公司品牌以及所要販售之產品</a:t>
            </a:r>
            <a:endParaRPr/>
          </a:p>
        </p:txBody>
      </p:sp>
      <p:pic>
        <p:nvPicPr>
          <p:cNvPr id="195" name="Google Shape;195;g11680be8002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825" y="1257463"/>
            <a:ext cx="5620750" cy="112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680be8002_1_21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/>
              <a:t>流程</a:t>
            </a:r>
            <a:endParaRPr/>
          </a:p>
        </p:txBody>
      </p:sp>
      <p:sp>
        <p:nvSpPr>
          <p:cNvPr id="201" name="Google Shape;201;g11680be8002_1_21"/>
          <p:cNvSpPr txBox="1"/>
          <p:nvPr>
            <p:ph idx="1" type="body"/>
          </p:nvPr>
        </p:nvSpPr>
        <p:spPr>
          <a:xfrm>
            <a:off x="1943100" y="3937000"/>
            <a:ext cx="10032900" cy="80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</a:pPr>
            <a:r>
              <a:rPr lang="en-US"/>
              <a:t>秀給顧客產品</a:t>
            </a:r>
            <a:endParaRPr/>
          </a:p>
        </p:txBody>
      </p:sp>
      <p:pic>
        <p:nvPicPr>
          <p:cNvPr id="202" name="Google Shape;202;g11680be8002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9625" y="2809669"/>
            <a:ext cx="5066500" cy="1031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1680be8002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4644" y="2809675"/>
            <a:ext cx="5165857" cy="103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1680be8002_1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30750" y="2822100"/>
            <a:ext cx="5066500" cy="1029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680be8002_1_26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/>
              <a:t>流程</a:t>
            </a:r>
            <a:endParaRPr/>
          </a:p>
        </p:txBody>
      </p:sp>
      <p:sp>
        <p:nvSpPr>
          <p:cNvPr id="210" name="Google Shape;210;g11680be8002_1_26"/>
          <p:cNvSpPr txBox="1"/>
          <p:nvPr>
            <p:ph idx="1" type="body"/>
          </p:nvPr>
        </p:nvSpPr>
        <p:spPr>
          <a:xfrm>
            <a:off x="1943100" y="3937000"/>
            <a:ext cx="10032900" cy="80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</a:pPr>
            <a:r>
              <a:rPr lang="en-US"/>
              <a:t>回傳買或不買的提示</a:t>
            </a:r>
            <a:endParaRPr/>
          </a:p>
        </p:txBody>
      </p:sp>
      <p:pic>
        <p:nvPicPr>
          <p:cNvPr id="211" name="Google Shape;211;g11680be8002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900" y="1708175"/>
            <a:ext cx="5047125" cy="1029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1680be8002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6000" y="1712650"/>
            <a:ext cx="5047125" cy="102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80be8002_1_31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/>
              <a:t>流程</a:t>
            </a:r>
            <a:endParaRPr/>
          </a:p>
        </p:txBody>
      </p:sp>
      <p:sp>
        <p:nvSpPr>
          <p:cNvPr id="218" name="Google Shape;218;g11680be8002_1_31"/>
          <p:cNvSpPr txBox="1"/>
          <p:nvPr>
            <p:ph idx="1" type="body"/>
          </p:nvPr>
        </p:nvSpPr>
        <p:spPr>
          <a:xfrm>
            <a:off x="1943100" y="3937000"/>
            <a:ext cx="10032900" cy="80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</a:pPr>
            <a:r>
              <a:rPr lang="en-US"/>
              <a:t>新增圖文展示選單以查看現有產品</a:t>
            </a:r>
            <a:endParaRPr/>
          </a:p>
        </p:txBody>
      </p:sp>
      <p:pic>
        <p:nvPicPr>
          <p:cNvPr id="219" name="Google Shape;219;g11680be8002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5900" y="1621809"/>
            <a:ext cx="5144050" cy="1047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e57699c6f_0_0"/>
          <p:cNvSpPr txBox="1"/>
          <p:nvPr>
            <p:ph type="title"/>
          </p:nvPr>
        </p:nvSpPr>
        <p:spPr>
          <a:xfrm>
            <a:off x="1930400" y="7378700"/>
            <a:ext cx="20510400" cy="36957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LINE@</a:t>
            </a:r>
            <a:endParaRPr/>
          </a:p>
        </p:txBody>
      </p:sp>
      <p:sp>
        <p:nvSpPr>
          <p:cNvPr id="104" name="Google Shape;104;g12e57699c6f_0_0"/>
          <p:cNvSpPr txBox="1"/>
          <p:nvPr>
            <p:ph idx="1" type="body"/>
          </p:nvPr>
        </p:nvSpPr>
        <p:spPr>
          <a:xfrm>
            <a:off x="1930400" y="11049000"/>
            <a:ext cx="20510400" cy="1778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製作心路歷程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80be8002_1_5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心得</a:t>
            </a:r>
            <a:endParaRPr/>
          </a:p>
        </p:txBody>
      </p:sp>
      <p:sp>
        <p:nvSpPr>
          <p:cNvPr id="225" name="Google Shape;225;g11680be8002_1_5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95300" lvl="0" marL="495300" rtl="0" algn="just">
              <a:spcBef>
                <a:spcPts val="0"/>
              </a:spcBef>
              <a:spcAft>
                <a:spcPts val="0"/>
              </a:spcAft>
              <a:buSzPts val="1680"/>
              <a:buChar char="•"/>
            </a:pPr>
            <a:r>
              <a:rPr lang="en-US" sz="4200"/>
              <a:t>最近剛好有在健身，並且有稍微看一下要購買的乳清蛋白，因而想說來試試看，起初LINE BOT 的對話動畫模式很不熟悉，一直刪掉重做，不過後來越用越好玩，也產生更多想法，因而多把兩個產品給製作出來，相信未來一定會有更多想法的！而且也有感覺學到一些和顧客互動的話術，覺得很有道理，原來自己生活中早就充斥這些內容並且被當作數據在收集。</a:t>
            </a:r>
            <a:endParaRPr sz="4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680be8002_1_50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0000"/>
              <a:buFont typeface="Helvetica Neue"/>
              <a:buNone/>
            </a:pPr>
            <a:r>
              <a:rPr lang="en-US"/>
              <a:t>THIRD</a:t>
            </a:r>
            <a:r>
              <a:rPr b="1" lang="en-US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</a:t>
            </a:r>
            <a:r>
              <a:rPr lang="en-US"/>
              <a:t>		（2022-0308）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8df3f149a_0_25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9000"/>
              <a:buFont typeface="Helvetica Neue"/>
              <a:buNone/>
            </a:pPr>
            <a:r>
              <a:rPr lang="en-US"/>
              <a:t>LINE OFFICIAL ACCOUNT</a:t>
            </a:r>
            <a:endParaRPr/>
          </a:p>
        </p:txBody>
      </p:sp>
      <p:sp>
        <p:nvSpPr>
          <p:cNvPr id="236" name="Google Shape;236;g118df3f149a_0_25"/>
          <p:cNvSpPr txBox="1"/>
          <p:nvPr>
            <p:ph idx="1" type="body"/>
          </p:nvPr>
        </p:nvSpPr>
        <p:spPr>
          <a:xfrm>
            <a:off x="1968500" y="7302500"/>
            <a:ext cx="95250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</a:pPr>
            <a:r>
              <a:rPr lang="en-US"/>
              <a:t>鐵板燒（鐵板燒到我了）</a:t>
            </a:r>
            <a:endParaRPr/>
          </a:p>
        </p:txBody>
      </p:sp>
      <p:pic>
        <p:nvPicPr>
          <p:cNvPr id="237" name="Google Shape;237;g118df3f149a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4550" y="3747238"/>
            <a:ext cx="6221525" cy="62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8f108dcc7_0_18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加入好友</a:t>
            </a:r>
            <a:endParaRPr/>
          </a:p>
        </p:txBody>
      </p:sp>
      <p:sp>
        <p:nvSpPr>
          <p:cNvPr id="243" name="Google Shape;243;g118f108dcc7_0_18"/>
          <p:cNvSpPr txBox="1"/>
          <p:nvPr>
            <p:ph idx="1" type="body"/>
          </p:nvPr>
        </p:nvSpPr>
        <p:spPr>
          <a:xfrm>
            <a:off x="1943100" y="3937000"/>
            <a:ext cx="100329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35280" lvl="0" marL="457200" rtl="0" algn="l">
              <a:spcBef>
                <a:spcPts val="3900"/>
              </a:spcBef>
              <a:spcAft>
                <a:spcPts val="0"/>
              </a:spcAft>
              <a:buSzPts val="1680"/>
              <a:buChar char="•"/>
            </a:pPr>
            <a:r>
              <a:rPr lang="en-US"/>
              <a:t>稍些玩笑式的開場，雖然我們品牌奢華卻不是觸手不可及的</a:t>
            </a:r>
            <a:endParaRPr/>
          </a:p>
        </p:txBody>
      </p:sp>
      <p:pic>
        <p:nvPicPr>
          <p:cNvPr id="244" name="Google Shape;244;g118f108dcc7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4100" y="3156000"/>
            <a:ext cx="6722957" cy="96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f108dcc7_0_41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挑想要的氛圍</a:t>
            </a:r>
            <a:endParaRPr/>
          </a:p>
        </p:txBody>
      </p:sp>
      <p:sp>
        <p:nvSpPr>
          <p:cNvPr id="250" name="Google Shape;250;g118f108dcc7_0_41"/>
          <p:cNvSpPr txBox="1"/>
          <p:nvPr>
            <p:ph idx="1" type="body"/>
          </p:nvPr>
        </p:nvSpPr>
        <p:spPr>
          <a:xfrm>
            <a:off x="1943100" y="3937000"/>
            <a:ext cx="100329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35280" lvl="0" marL="457200" rtl="0" algn="l">
              <a:spcBef>
                <a:spcPts val="3900"/>
              </a:spcBef>
              <a:spcAft>
                <a:spcPts val="0"/>
              </a:spcAft>
              <a:buSzPts val="1680"/>
              <a:buChar char="•"/>
            </a:pPr>
            <a:r>
              <a:rPr lang="en-US"/>
              <a:t>兩種想要的用餐氛圍可供顧客挑選，讓顧客覺得自己在這間餐廳需要什麼，也可以為日後可能會舉辦的活動立下根基</a:t>
            </a:r>
            <a:endParaRPr/>
          </a:p>
        </p:txBody>
      </p:sp>
      <p:pic>
        <p:nvPicPr>
          <p:cNvPr id="251" name="Google Shape;251;g118f108dcc7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5488" y="1688025"/>
            <a:ext cx="8105150" cy="45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18f108dcc7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5463" y="7442450"/>
            <a:ext cx="8105184" cy="45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8f108dcc7_0_49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選擇享用餐點</a:t>
            </a:r>
            <a:endParaRPr/>
          </a:p>
        </p:txBody>
      </p:sp>
      <p:sp>
        <p:nvSpPr>
          <p:cNvPr id="258" name="Google Shape;258;g118f108dcc7_0_49"/>
          <p:cNvSpPr txBox="1"/>
          <p:nvPr>
            <p:ph idx="1" type="body"/>
          </p:nvPr>
        </p:nvSpPr>
        <p:spPr>
          <a:xfrm>
            <a:off x="1943100" y="3937000"/>
            <a:ext cx="100329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35280" lvl="0" marL="457200" rtl="0" algn="l">
              <a:spcBef>
                <a:spcPts val="3900"/>
              </a:spcBef>
              <a:spcAft>
                <a:spcPts val="0"/>
              </a:spcAft>
              <a:buSzPts val="1680"/>
              <a:buChar char="•"/>
            </a:pPr>
            <a:r>
              <a:rPr lang="en-US"/>
              <a:t>以不同氛圍（浪漫、奢華）的呈現，來挑選套餐種類，並且有機會獲取優惠券</a:t>
            </a:r>
            <a:endParaRPr/>
          </a:p>
        </p:txBody>
      </p:sp>
      <p:pic>
        <p:nvPicPr>
          <p:cNvPr id="259" name="Google Shape;259;g118f108dcc7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6100" y="2596050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18f108dcc7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4676" y="2596050"/>
            <a:ext cx="6096000" cy="342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18f108dcc7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5999" y="6025050"/>
            <a:ext cx="11229998" cy="631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8df3f149a_0_20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/>
              <a:t>心得</a:t>
            </a:r>
            <a:endParaRPr/>
          </a:p>
        </p:txBody>
      </p:sp>
      <p:sp>
        <p:nvSpPr>
          <p:cNvPr id="267" name="Google Shape;267;g118df3f149a_0_20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8420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</a:pPr>
            <a:r>
              <a:rPr lang="en-US"/>
              <a:t>剛好最近很想吃夏慕尼，所以以此作為原型發想，做了一個跟夏慕尼所提供的服務有關的機器人，做完讓我更餓了，不過過程中讓我學到LINE所提供給一人使用的功能，原來平常在用的聊天機器人是這樣一步一步的做出來，儘管很多功能不熟悉也還沒使用到，不過這次的製作真的是個很棒的體驗。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8df3f149a_0_0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/>
              <a:t>LINE </a:t>
            </a:r>
            <a:r>
              <a:rPr lang="en-US"/>
              <a:t>自動回覆訊息（NLU）</a:t>
            </a:r>
            <a:endParaRPr/>
          </a:p>
        </p:txBody>
      </p:sp>
      <p:sp>
        <p:nvSpPr>
          <p:cNvPr id="273" name="Google Shape;273;g118df3f149a_0_0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8420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</a:pPr>
            <a:r>
              <a:rPr lang="en-US"/>
              <a:t>每個人傳達一句話的方式不同，有些可能口語，有些可能莊嚴；有些可能含糊，因此需要有一個判定的機制，來認知收到的訊息種類，這樣接受同種類的訊息，只要傳遞標準的回應及可，不需要爭對不同對象回應不同的東西，以此減少判定的時間花費。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8df3f149a_0_5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/>
              <a:t>集點卡、優惠券</a:t>
            </a:r>
            <a:endParaRPr/>
          </a:p>
        </p:txBody>
      </p:sp>
      <p:sp>
        <p:nvSpPr>
          <p:cNvPr id="279" name="Google Shape;279;g118df3f149a_0_5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8420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</a:pPr>
            <a:r>
              <a:rPr lang="en-US"/>
              <a:t>優惠券：</a:t>
            </a:r>
            <a:endParaRPr/>
          </a:p>
          <a:p>
            <a:pPr indent="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可以快速讓顧客知道商品在幹嘛，也可以讓顧客認識這個品牌；更可以吸引購買的慾望</a:t>
            </a:r>
            <a:endParaRPr/>
          </a:p>
          <a:p>
            <a:pPr indent="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84200" lvl="0" marL="584200" rtl="0" algn="just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集點卡：</a:t>
            </a:r>
            <a:endParaRPr/>
          </a:p>
          <a:p>
            <a:pPr indent="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一種和顧客互動的模式，並且可以使顧客附著、持續保持對品牌的關注，動點是不會想要刪除，還搭配著一點成就的感覺（誰不想要多一些點數呢？）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8df3f149a_0_10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/>
              <a:t>分析</a:t>
            </a:r>
            <a:endParaRPr/>
          </a:p>
        </p:txBody>
      </p:sp>
      <p:sp>
        <p:nvSpPr>
          <p:cNvPr id="285" name="Google Shape;285;g118df3f149a_0_10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8420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</a:pPr>
            <a:r>
              <a:rPr lang="en-US"/>
              <a:t>後台監控的功能，可以讓管理方得知需求方需要什麼，又或是自己忙碌一番後的受眾又是如何，透過分析之後的結果，也可以讓原先散亂的方向朝向統一去進攻主打的客群，並且提高顧客的黏著度或者推播內容給相應的新客群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e57699c6f_0_10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故事脈絡</a:t>
            </a:r>
            <a:endParaRPr/>
          </a:p>
        </p:txBody>
      </p:sp>
      <p:sp>
        <p:nvSpPr>
          <p:cNvPr id="110" name="Google Shape;110;g12e57699c6f_0_10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https://neat-motion-586.notion.site/GS3073B-IntroToAI-a1a08a8c940f4d46ad89fc28b30fa33a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8f108dcc7_1_0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0000"/>
              <a:buFont typeface="Helvetica Neue"/>
              <a:buNone/>
            </a:pPr>
            <a:r>
              <a:rPr lang="en-US"/>
              <a:t>FORTH</a:t>
            </a:r>
            <a:r>
              <a:rPr b="1" lang="en-US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</a:t>
            </a:r>
            <a:r>
              <a:rPr lang="en-US"/>
              <a:t>		（2022-0315）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e305c0a9b_0_4"/>
          <p:cNvSpPr txBox="1"/>
          <p:nvPr>
            <p:ph type="title"/>
          </p:nvPr>
        </p:nvSpPr>
        <p:spPr>
          <a:xfrm>
            <a:off x="1442000" y="17245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任務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g11e305c0a9b_0_4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85598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/>
              <a:t>如果能取得這世界某一部分族群（請自行定義）的照片影片，你打算取得哪一面的照片影片</a:t>
            </a:r>
            <a:endParaRPr/>
          </a:p>
          <a:p>
            <a:pPr indent="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如何設計流程，引導用戶給予照片？</a:t>
            </a:r>
            <a:endParaRPr/>
          </a:p>
          <a:p>
            <a:pPr indent="-85598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/>
              <a:t>取得之後打算做什麼？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11e305c0a9b_0_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13284200" y="1447800"/>
            <a:ext cx="9144000" cy="13716000"/>
          </a:xfrm>
          <a:prstGeom prst="rect">
            <a:avLst/>
          </a:prstGeom>
        </p:spPr>
      </p:pic>
      <p:sp>
        <p:nvSpPr>
          <p:cNvPr id="302" name="Google Shape;302;g11e305c0a9b_0_9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取得穿搭照</a:t>
            </a:r>
            <a:endParaRPr/>
          </a:p>
        </p:txBody>
      </p:sp>
      <p:sp>
        <p:nvSpPr>
          <p:cNvPr id="303" name="Google Shape;303;g11e305c0a9b_0_9"/>
          <p:cNvSpPr txBox="1"/>
          <p:nvPr>
            <p:ph idx="1" type="body"/>
          </p:nvPr>
        </p:nvSpPr>
        <p:spPr>
          <a:xfrm>
            <a:off x="1943100" y="3937000"/>
            <a:ext cx="100329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84200" lvl="0" marL="584200" rtl="0" algn="just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現在的時代，越來越多開始追求打扮，卻不知道該如何下手，為了使大家的打扮好一點，因此可以提供免費穿搭瀏覽給用戶，從中取得使用者圖片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e305c0a9b_0_15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流程規劃及事後應用</a:t>
            </a:r>
            <a:endParaRPr/>
          </a:p>
        </p:txBody>
      </p:sp>
      <p:sp>
        <p:nvSpPr>
          <p:cNvPr id="309" name="Google Shape;309;g11e305c0a9b_0_15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首先要有固定合作的廠商，提供自家的模特拍攝穿搭照片讓顧客做免費瀏覽，並且風格分類都要清楚明瞭</a:t>
            </a:r>
            <a:endParaRPr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再來提供誘因——也就是合作品牌的優惠券，採用集點方式，只要上傳日常穿搭照，每五張便可換取一張優惠券。</a:t>
            </a:r>
            <a:endParaRPr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最後蒐集到的照片還可以回賣給更多廠商，以參考時下流行趨勢，甚至是如何抓到一大眾眼光</a:t>
            </a:r>
            <a:endParaRPr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像是做一個廠商與顧客的橋樑，從中搜集得到數據也可以收廠商的錢，開始賺大錢發大財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f459ea93d_0_5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FIFTH CLASS （2022-0322）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f459ea93d_0_16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新劇情——猜猜我老婆</a:t>
            </a:r>
            <a:endParaRPr/>
          </a:p>
        </p:txBody>
      </p:sp>
      <p:sp>
        <p:nvSpPr>
          <p:cNvPr id="320" name="Google Shape;320;g11f459ea93d_0_16"/>
          <p:cNvSpPr txBox="1"/>
          <p:nvPr>
            <p:ph idx="1" type="body"/>
          </p:nvPr>
        </p:nvSpPr>
        <p:spPr>
          <a:xfrm>
            <a:off x="1943100" y="3937000"/>
            <a:ext cx="100329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85598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 sz="5000"/>
              <a:t>設計一個辨識韓國女星秀智的機器人，趁機讓用戶多傳點女星的照片讓我看得很爽，只是不知為啥辨識不出來，看來機器人認不出我老婆，只有我可以～哈！</a:t>
            </a:r>
            <a:endParaRPr sz="5000"/>
          </a:p>
          <a:p>
            <a:pPr indent="0" lvl="0" marL="0" rtl="0" algn="l">
              <a:spcBef>
                <a:spcPts val="3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g11f459ea93d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8425" y="4067050"/>
            <a:ext cx="3606099" cy="78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1f459ea93d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1774" y="4067039"/>
            <a:ext cx="3606099" cy="780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1f459ea93d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78573" y="1046163"/>
            <a:ext cx="20193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f459ea93d_0_24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還是附上該有的回應</a:t>
            </a:r>
            <a:endParaRPr/>
          </a:p>
        </p:txBody>
      </p:sp>
      <p:pic>
        <p:nvPicPr>
          <p:cNvPr id="329" name="Google Shape;329;g11f459ea93d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906" y="5188750"/>
            <a:ext cx="9083125" cy="55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1f459ea93d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2172" y="5188750"/>
            <a:ext cx="9163653" cy="55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f459ea93d_0_31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是否有其他角度，或是如何用AI角度去深化這個議題？</a:t>
            </a:r>
            <a:endParaRPr/>
          </a:p>
        </p:txBody>
      </p:sp>
      <p:sp>
        <p:nvSpPr>
          <p:cNvPr id="336" name="Google Shape;336;g11f459ea93d_0_31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85598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/>
              <a:t>如何有效搜集特定領域的核心市場數據？</a:t>
            </a:r>
            <a:endParaRPr/>
          </a:p>
          <a:p>
            <a:pPr indent="0" lvl="0" marL="1041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增加互動性，讓顧客主動回傳數據，再不然適時花錢取得數據或許也是解決之道，畢竟能快一天拿到數據，在數據爆炸的時候也是減少成本的一種方法吧！</a:t>
            </a:r>
            <a:endParaRPr/>
          </a:p>
          <a:p>
            <a:pPr indent="-85598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/>
              <a:t>如何有效讓商業應用被使用？</a:t>
            </a:r>
            <a:endParaRPr/>
          </a:p>
          <a:p>
            <a:pPr indent="0" lvl="0" marL="1041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不斷精進分析方法，並且勇於嘗試套用在各個場合，就像老師說過的嘛！不多試幾個，怎麼知道自己要什麼！</a:t>
            </a:r>
            <a:endParaRPr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4fa26e670_0_0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SIX</a:t>
            </a:r>
            <a:r>
              <a:rPr lang="en-US"/>
              <a:t>TH CLASS （2022-0329）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4fa26e670_0_44"/>
          <p:cNvSpPr txBox="1"/>
          <p:nvPr>
            <p:ph idx="1" type="body"/>
          </p:nvPr>
        </p:nvSpPr>
        <p:spPr>
          <a:xfrm>
            <a:off x="1943100" y="2070100"/>
            <a:ext cx="20510400" cy="9588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學長分享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298a62693_0_1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試玩影片</a:t>
            </a:r>
            <a:endParaRPr/>
          </a:p>
        </p:txBody>
      </p:sp>
      <p:sp>
        <p:nvSpPr>
          <p:cNvPr id="116" name="Google Shape;116;g13298a62693_0_1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https://youtu.be/S0HZJIqVThI</a:t>
            </a:r>
            <a:endParaRPr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4fa26e670_0_4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SEVENTH CLASS （2022-0412）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4fa26e670_0_30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最有印象服務——Textract</a:t>
            </a:r>
            <a:endParaRPr/>
          </a:p>
        </p:txBody>
      </p:sp>
      <p:sp>
        <p:nvSpPr>
          <p:cNvPr id="357" name="Google Shape;357;g124fa26e670_0_30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還記得前一陣子，手機更新的時候也推出這項功能，只要圈選圖片上的文字就能複製圖片上的文字，很方便，可以快速在手機使用</a:t>
            </a:r>
            <a:r>
              <a:rPr lang="en-US"/>
              <a:t>，而不用一個一個輸入，另外有這項數據也能間接搜集使用者記錄下的事物，已累積自己的資料庫。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4fa26e670_0_62"/>
          <p:cNvSpPr txBox="1"/>
          <p:nvPr>
            <p:ph type="title"/>
          </p:nvPr>
        </p:nvSpPr>
        <p:spPr>
          <a:xfrm>
            <a:off x="635000" y="11747500"/>
            <a:ext cx="23114100" cy="9525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Textract</a:t>
            </a:r>
            <a:endParaRPr/>
          </a:p>
        </p:txBody>
      </p:sp>
      <p:sp>
        <p:nvSpPr>
          <p:cNvPr id="363" name="Google Shape;363;g124fa26e670_0_62"/>
          <p:cNvSpPr txBox="1"/>
          <p:nvPr>
            <p:ph idx="1" type="body"/>
          </p:nvPr>
        </p:nvSpPr>
        <p:spPr>
          <a:xfrm>
            <a:off x="635000" y="12687300"/>
            <a:ext cx="23114100" cy="635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範本</a:t>
            </a:r>
            <a:endParaRPr/>
          </a:p>
        </p:txBody>
      </p:sp>
      <p:pic>
        <p:nvPicPr>
          <p:cNvPr id="364" name="Google Shape;364;g124fa26e670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812" y="661000"/>
            <a:ext cx="22152476" cy="107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4fa26e670_0_8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成本計算</a:t>
            </a:r>
            <a:endParaRPr/>
          </a:p>
        </p:txBody>
      </p:sp>
      <p:sp>
        <p:nvSpPr>
          <p:cNvPr id="370" name="Google Shape;370;g124fa26e670_0_8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85598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/>
              <a:t>考量生產線的工資來分析要不要使用AI來降低成本</a:t>
            </a:r>
            <a:endParaRPr/>
          </a:p>
          <a:p>
            <a:pPr indent="-85598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t/>
            </a:r>
            <a:endParaRPr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1" name="Google Shape;371;g124fa26e670_0_8"/>
          <p:cNvGraphicFramePr/>
          <p:nvPr/>
        </p:nvGraphicFramePr>
        <p:xfrm>
          <a:off x="2557000" y="74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{EEED0DEA-27E3-4447-8A4E-4BDBD0B98AF8}</a:tableStyleId>
              </a:tblPr>
              <a:tblGrid>
                <a:gridCol w="4970950"/>
                <a:gridCol w="4970950"/>
                <a:gridCol w="4970950"/>
                <a:gridCol w="4970950"/>
              </a:tblGrid>
              <a:tr h="1267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人工</a:t>
                      </a:r>
                      <a:endParaRPr sz="4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67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薪水＋勞健保＋勞退＋年終、獎金</a:t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1,860,000</a:t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辨識</a:t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300,000</a:t>
                      </a:r>
                      <a:endParaRPr sz="3600"/>
                    </a:p>
                  </a:txBody>
                  <a:tcPr marT="91425" marB="91425" marR="91425" marL="91425"/>
                </a:tc>
              </a:tr>
              <a:tr h="1267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產線管理</a:t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620,000</a:t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系統工程師</a:t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1,500,000</a:t>
                      </a:r>
                      <a:endParaRPr sz="3600"/>
                    </a:p>
                  </a:txBody>
                  <a:tcPr marT="91425" marB="91425" marR="91425" marL="91425"/>
                </a:tc>
              </a:tr>
              <a:tr h="1267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約250萬</a:t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73737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約180萬</a:t>
                      </a:r>
                      <a:endParaRPr sz="3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4fa26e670_0_48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EIGH</a:t>
            </a:r>
            <a:r>
              <a:rPr lang="en-US"/>
              <a:t>TH CLASS （2022-0412）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298a62693_0_15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神奇寶貝AI識別</a:t>
            </a:r>
            <a:endParaRPr/>
          </a:p>
        </p:txBody>
      </p:sp>
      <p:sp>
        <p:nvSpPr>
          <p:cNvPr id="382" name="Google Shape;382;g13298a62693_0_15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e57699c6f_0_15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NINTH CLASS (2022-0419)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e57699c6f_0_19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TENTH CLASS (2022-0426)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e57699c6f_0_35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ELEVENTH CLASS (2022-0503)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e57699c6f_0_31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TWELVETH CLASS (2022-0510)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298a62693_0_6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心得感想</a:t>
            </a:r>
            <a:endParaRPr/>
          </a:p>
        </p:txBody>
      </p:sp>
      <p:sp>
        <p:nvSpPr>
          <p:cNvPr id="122" name="Google Shape;122;g13298a62693_0_6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just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這是我第一次坐LINE@，本就對寫程式很感興趣的我，當初其實對這個專案沒有特別有感覺，或許只是想打Code吧！但是實際操作過後，我發現整個LINE機器人的製作也是個程式的呈現，不過並非當初認識的程式碼，我的感覺就是透過if, else邏輯即一個永遠的while迴圈進行運作，只要觸發到我們知道的便要執行，所以做這個機器人真的讓我學到了新東西，並且增長了自己的見識，或許未來這也將會成為我的開發道路上的輔助也說不定。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e57699c6f_0_27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THIRTEENTH CLASS (2022-0517)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e57699c6f_0_23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FOURTEENTH</a:t>
            </a:r>
            <a:r>
              <a:rPr lang="en-US"/>
              <a:t> CLASS (2022-0524)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e57699c6f_0_43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最終版影片連結</a:t>
            </a:r>
            <a:endParaRPr/>
          </a:p>
        </p:txBody>
      </p:sp>
      <p:sp>
        <p:nvSpPr>
          <p:cNvPr id="418" name="Google Shape;418;g12e57699c6f_0_43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https://youtu.be/S0HZJIqVThI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298a62693_0_25"/>
          <p:cNvSpPr txBox="1"/>
          <p:nvPr>
            <p:ph type="title"/>
          </p:nvPr>
        </p:nvSpPr>
        <p:spPr>
          <a:xfrm>
            <a:off x="1943100" y="5016500"/>
            <a:ext cx="20510400" cy="3683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FIFTEENTH CLASS (2022-0531)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298a62693_0_20"/>
          <p:cNvSpPr txBox="1"/>
          <p:nvPr>
            <p:ph type="title"/>
          </p:nvPr>
        </p:nvSpPr>
        <p:spPr>
          <a:xfrm>
            <a:off x="1930400" y="355600"/>
            <a:ext cx="20510400" cy="3429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3298a62693_0_20"/>
          <p:cNvSpPr txBox="1"/>
          <p:nvPr>
            <p:ph idx="1" type="body"/>
          </p:nvPr>
        </p:nvSpPr>
        <p:spPr>
          <a:xfrm>
            <a:off x="1930400" y="3937000"/>
            <a:ext cx="20510400" cy="80646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0000"/>
              <a:buFont typeface="Helvetica Neue"/>
              <a:buNone/>
            </a:pPr>
            <a:r>
              <a:rPr b="1" lang="en-US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CLASS		</a:t>
            </a:r>
            <a:r>
              <a:rPr lang="en-US"/>
              <a:t>（2022-0222）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>
                <a:solidFill>
                  <a:srgbClr val="558AAB"/>
                </a:solidFill>
              </a:rPr>
              <a:t>流量經濟</a:t>
            </a:r>
            <a:endParaRPr/>
          </a:p>
        </p:txBody>
      </p:sp>
      <p:sp>
        <p:nvSpPr>
          <p:cNvPr id="133" name="Google Shape;133;p3"/>
          <p:cNvSpPr txBox="1"/>
          <p:nvPr>
            <p:ph idx="1" type="body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8420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Helvetica Neue"/>
              <a:buChar char="•"/>
            </a:pPr>
            <a:r>
              <a:rPr b="0" i="0" lang="en-US" sz="5000" u="none" cap="none" strike="noStrik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指一個區域在相應的平臺和條件，並在一定時間之內，吸引區外的物資、資金、人才、技術、信息等資源要素向區內集聚，通過各種資源重新整合演算帶動產業發展，再擴散到其他地區，經由重複性循環的流動，使利益最大化。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oden walkway with cabinets on either side and a staircase in the background" id="138" name="Google Shape;138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0" y="3873500"/>
            <a:ext cx="9093200" cy="82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10000"/>
              <a:buFont typeface="Helvetica Neue Light"/>
              <a:buNone/>
            </a:pPr>
            <a:r>
              <a:rPr lang="en-US">
                <a:solidFill>
                  <a:srgbClr val="558AAB"/>
                </a:solidFill>
              </a:rPr>
              <a:t>內容經濟</a:t>
            </a:r>
            <a:endParaRPr/>
          </a:p>
        </p:txBody>
      </p:sp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80"/>
              <a:buFont typeface="Helvetica Neue"/>
              <a:buChar char="•"/>
            </a:pPr>
            <a:r>
              <a:rPr lang="en-US" sz="4200"/>
              <a:t>內容經濟包含的內容為內在因素的總和，相較於流量經濟，會持續重組內容，進而使得內容更加完整，而用途在用戶心理、大眾日常娛樂、品牌價值傳播、大眾價值觀、用戶決策行為等⋯⋯以現今社會去活方式重大的轉變——串流平台為例（Netflix、Disney+、愛奇藝等⋯⋯），其中就有非常多內在的數據已取得使用者的偏好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oden walkway with cabinets on either side and a staircase in the background" id="145" name="Google Shape;145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4300" y="1892124"/>
            <a:ext cx="9664700" cy="998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9000"/>
              <a:buFont typeface="Helvetica Neue"/>
              <a:buNone/>
            </a:pPr>
            <a:r>
              <a:rPr b="1" lang="en-US" sz="9000" cap="none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君品酒店</a:t>
            </a:r>
            <a:endParaRPr/>
          </a:p>
        </p:txBody>
      </p:sp>
      <p:sp>
        <p:nvSpPr>
          <p:cNvPr id="147" name="Google Shape;147;p5"/>
          <p:cNvSpPr txBox="1"/>
          <p:nvPr>
            <p:ph idx="1" type="body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AAB"/>
              </a:buClr>
              <a:buSzPts val="5000"/>
              <a:buFont typeface="Helvetica Neue"/>
              <a:buNone/>
            </a:pPr>
            <a:r>
              <a:rPr b="1" lang="en-US" cap="none">
                <a:solidFill>
                  <a:srgbClr val="558A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融合客服與闡述故事的聊天機器人，以溫暖每一位來訪的客人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